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11"/>
  </p:notesMasterIdLst>
  <p:sldIdLst>
    <p:sldId id="256" r:id="rId2"/>
    <p:sldId id="335" r:id="rId3"/>
    <p:sldId id="337" r:id="rId4"/>
    <p:sldId id="338" r:id="rId5"/>
    <p:sldId id="340" r:id="rId6"/>
    <p:sldId id="342" r:id="rId7"/>
    <p:sldId id="344" r:id="rId8"/>
    <p:sldId id="345" r:id="rId9"/>
    <p:sldId id="343"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55" d="100"/>
          <a:sy n="55" d="100"/>
        </p:scale>
        <p:origin x="-129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7/8/2020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4A4CAE77-B8B1-49B7-9986-23DC29B73BCB}" type="datetime1">
              <a:rPr lang="en-US" smtClean="0"/>
              <a:pPr>
                <a:defRPr/>
              </a:pPr>
              <a:t>7/8/2020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29E3B3A6-35C4-4A4A-A93B-FEA2E3D8346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7/8/2020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7/8/2020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7/8/2020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6442F78-5EBF-4453-A097-83F2C8DFCA84}" type="datetime1">
              <a:rPr lang="en-US" smtClean="0"/>
              <a:pPr>
                <a:defRPr/>
              </a:pPr>
              <a:t>7/8/2020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30ECD9A4-5F66-4780-BB8E-330017FFA7D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E7E1BEA8-81AC-4EAA-9B8B-C356D39A598C}" type="datetime1">
              <a:rPr lang="en-US" smtClean="0"/>
              <a:pPr>
                <a:defRPr/>
              </a:pPr>
              <a:t>7/8/2020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0F274DF4-1E11-4BE5-94EE-68DC7FD66A04}" type="datetime1">
              <a:rPr lang="en-US" smtClean="0"/>
              <a:pPr>
                <a:defRPr/>
              </a:pPr>
              <a:t>7/8/2020</a:t>
            </a:fld>
            <a:endParaRPr lang="en-US"/>
          </a:p>
        </p:txBody>
      </p:sp>
      <p:sp>
        <p:nvSpPr>
          <p:cNvPr id="8" name="Footer Placeholder 7"/>
          <p:cNvSpPr>
            <a:spLocks noGrp="1"/>
          </p:cNvSpPr>
          <p:nvPr>
            <p:ph type="ftr" sz="quarter" idx="11"/>
          </p:nvPr>
        </p:nvSpPr>
        <p:spPr/>
        <p:txBody>
          <a:bodyPr/>
          <a:lstStyle/>
          <a:p>
            <a:pPr>
              <a:defRPr/>
            </a:pPr>
            <a:r>
              <a:rPr lang="en-US"/>
              <a:t>Author:RK</a:t>
            </a:r>
          </a:p>
        </p:txBody>
      </p:sp>
      <p:sp>
        <p:nvSpPr>
          <p:cNvPr id="9" name="Slide Number Placeholder 8"/>
          <p:cNvSpPr>
            <a:spLocks noGrp="1"/>
          </p:cNvSpPr>
          <p:nvPr>
            <p:ph type="sldNum" sz="quarter" idx="12"/>
          </p:nvPr>
        </p:nvSpPr>
        <p:spPr/>
        <p:txBody>
          <a:bodyPr/>
          <a:lstStyle/>
          <a:p>
            <a:pPr>
              <a:defRPr/>
            </a:pPr>
            <a:fld id="{7E74873D-DF26-421D-BB7D-2443FD85D71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7/8/2020</a:t>
            </a:fld>
            <a:endParaRPr lang="en-US"/>
          </a:p>
        </p:txBody>
      </p:sp>
      <p:sp>
        <p:nvSpPr>
          <p:cNvPr id="4" name="Footer Placeholder 3"/>
          <p:cNvSpPr>
            <a:spLocks noGrp="1"/>
          </p:cNvSpPr>
          <p:nvPr>
            <p:ph type="ftr" sz="quarter" idx="11"/>
          </p:nvPr>
        </p:nvSpPr>
        <p:spPr/>
        <p:txBody>
          <a:bodyPr/>
          <a:lstStyle/>
          <a:p>
            <a:pPr>
              <a:defRPr/>
            </a:pPr>
            <a:r>
              <a:rPr lang="en-US"/>
              <a:t>Author:RK</a:t>
            </a:r>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7256AB-E1A6-415D-9F21-A517C3C15B98}" type="datetime1">
              <a:rPr lang="en-US" smtClean="0"/>
              <a:pPr>
                <a:defRPr/>
              </a:pPr>
              <a:t>7/8/2020</a:t>
            </a:fld>
            <a:endParaRPr lang="en-US"/>
          </a:p>
        </p:txBody>
      </p:sp>
      <p:sp>
        <p:nvSpPr>
          <p:cNvPr id="3" name="Footer Placeholder 2"/>
          <p:cNvSpPr>
            <a:spLocks noGrp="1"/>
          </p:cNvSpPr>
          <p:nvPr>
            <p:ph type="ftr" sz="quarter" idx="11"/>
          </p:nvPr>
        </p:nvSpPr>
        <p:spPr/>
        <p:txBody>
          <a:bodyPr/>
          <a:lstStyle/>
          <a:p>
            <a:pPr>
              <a:defRPr/>
            </a:pPr>
            <a:r>
              <a:rPr lang="en-US"/>
              <a:t>Author:RK</a:t>
            </a:r>
          </a:p>
        </p:txBody>
      </p:sp>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A526942A-22AA-43F1-BB1B-25EDD8605733}" type="datetime1">
              <a:rPr lang="en-US" smtClean="0"/>
              <a:pPr>
                <a:defRPr/>
              </a:pPr>
              <a:t>7/8/2020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C23F445-A553-4D3F-BF04-A18E2120CA0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4528B13-61B8-4B34-AE66-FAA20D62E9E3}" type="datetime1">
              <a:rPr lang="en-US" smtClean="0"/>
              <a:pPr>
                <a:defRPr/>
              </a:pPr>
              <a:t>7/8/2020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F7CE51B-D314-4748-A7FB-C6BBF3CC08C9}"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A77A13B-D29E-4A31-9A3D-BDF778EEE264}" type="datetime1">
              <a:rPr lang="en-US" smtClean="0"/>
              <a:pPr>
                <a:defRPr/>
              </a:pPr>
              <a:t>7/8/2020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Author:RK</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762000"/>
            <a:ext cx="8229600" cy="2667000"/>
          </a:xfrm>
        </p:spPr>
        <p:txBody>
          <a:bodyPr>
            <a:normAutofit fontScale="90000"/>
          </a:bodyPr>
          <a:lstStyle/>
          <a:p>
            <a:pPr indent="457200"/>
            <a:r>
              <a:rPr sz="4500" b="1" u="sng">
                <a:solidFill>
                  <a:srgbClr val="FF0000"/>
                </a:solidFill>
              </a:rPr>
              <a:t>WELCOME</a:t>
            </a:r>
            <a:r>
              <a:rPr sz="3200"/>
              <a:t/>
            </a:r>
            <a:br>
              <a:rPr sz="3200"/>
            </a:br>
            <a:r>
              <a:rPr sz="3200"/>
              <a:t/>
            </a:r>
            <a:br>
              <a:rPr sz="3200"/>
            </a:br>
            <a:r>
              <a:rPr sz="3000" b="1">
                <a:solidFill>
                  <a:schemeClr val="tx1"/>
                </a:solidFill>
              </a:rPr>
              <a:t>Class: B.Com – Part-2 </a:t>
            </a:r>
            <a:br>
              <a:rPr sz="3000" b="1">
                <a:solidFill>
                  <a:schemeClr val="tx1"/>
                </a:solidFill>
              </a:rPr>
            </a:br>
            <a:r>
              <a:rPr sz="3000" b="1">
                <a:solidFill>
                  <a:schemeClr val="tx1"/>
                </a:solidFill>
              </a:rPr>
              <a:t>Subject: Business Regulatory Framework</a:t>
            </a:r>
            <a:r>
              <a:rPr sz="2800"/>
              <a:t/>
            </a:r>
            <a:br>
              <a:rPr sz="2800"/>
            </a:br>
            <a:r>
              <a:rPr sz="2700" b="1">
                <a:solidFill>
                  <a:srgbClr val="FF0000"/>
                </a:solidFill>
              </a:rPr>
              <a:t>TOPIC:</a:t>
            </a:r>
            <a:r>
              <a:rPr lang="en-US" sz="2700" b="1" dirty="0">
                <a:solidFill>
                  <a:srgbClr val="FF0000"/>
                </a:solidFill>
              </a:rPr>
              <a:t>  </a:t>
            </a:r>
            <a:r>
              <a:rPr lang="en-IN" sz="2700" b="1" dirty="0" smtClean="0">
                <a:solidFill>
                  <a:srgbClr val="FF0000"/>
                </a:solidFill>
              </a:rPr>
              <a:t>Characteristics of Company and</a:t>
            </a:r>
            <a:br>
              <a:rPr lang="en-IN" sz="2700" b="1" dirty="0" smtClean="0">
                <a:solidFill>
                  <a:srgbClr val="FF0000"/>
                </a:solidFill>
              </a:rPr>
            </a:br>
            <a:r>
              <a:rPr lang="en-US" sz="2700" b="1" dirty="0" smtClean="0">
                <a:solidFill>
                  <a:srgbClr val="FF0000"/>
                </a:solidFill>
              </a:rPr>
              <a:t>Difference Between Partnership And Company</a:t>
            </a:r>
            <a:br>
              <a:rPr lang="en-US" sz="2700" b="1" dirty="0" smtClean="0">
                <a:solidFill>
                  <a:srgbClr val="FF0000"/>
                </a:solidFill>
              </a:rPr>
            </a:br>
            <a:r>
              <a:rPr lang="en-IN" sz="2700" b="1" dirty="0" smtClean="0">
                <a:solidFill>
                  <a:srgbClr val="FF0000"/>
                </a:solidFill>
              </a:rPr>
              <a:t/>
            </a:r>
            <a:br>
              <a:rPr lang="en-IN" sz="2700" b="1" dirty="0" smtClean="0">
                <a:solidFill>
                  <a:srgbClr val="FF0000"/>
                </a:solidFill>
              </a:rPr>
            </a:br>
            <a:endParaRPr sz="2400" b="1">
              <a:solidFill>
                <a:srgbClr val="FF0000"/>
              </a:solidFill>
            </a:endParaRPr>
          </a:p>
        </p:txBody>
      </p:sp>
      <p:sp>
        <p:nvSpPr>
          <p:cNvPr id="6146" name="Subtitle 2"/>
          <p:cNvSpPr>
            <a:spLocks noGrp="1"/>
          </p:cNvSpPr>
          <p:nvPr>
            <p:ph type="subTitle" idx="1"/>
          </p:nvPr>
        </p:nvSpPr>
        <p:spPr>
          <a:xfrm>
            <a:off x="914400" y="3352800"/>
            <a:ext cx="6934200" cy="3200400"/>
          </a:xfrm>
        </p:spPr>
        <p:txBody>
          <a:bodyPr>
            <a:normAutofit lnSpcReduction="10000"/>
          </a:bodyPr>
          <a:lstStyle/>
          <a:p>
            <a:pPr algn="ctr" eaLnBrk="1" hangingPunct="1"/>
            <a:endParaRPr lang="en-US" sz="4000" b="1" u="sng" dirty="0"/>
          </a:p>
          <a:p>
            <a:pPr algn="ctr" eaLnBrk="1" hangingPunct="1"/>
            <a:r>
              <a:rPr lang="en-US" sz="2600" b="1" u="sng" dirty="0">
                <a:solidFill>
                  <a:schemeClr val="tx1"/>
                </a:solidFill>
              </a:rPr>
              <a:t>Prepared By</a:t>
            </a:r>
          </a:p>
          <a:p>
            <a:pPr algn="ctr" eaLnBrk="1" hangingPunct="1">
              <a:spcBef>
                <a:spcPts val="200"/>
              </a:spcBef>
            </a:pPr>
            <a:r>
              <a:rPr lang="en-US" sz="2600" b="1" dirty="0">
                <a:solidFill>
                  <a:schemeClr val="tx1"/>
                </a:solidFill>
              </a:rPr>
              <a:t> Dr. SHAHID IQBAL </a:t>
            </a:r>
          </a:p>
          <a:p>
            <a:pPr algn="ctr" eaLnBrk="1" hangingPunct="1">
              <a:spcBef>
                <a:spcPts val="200"/>
              </a:spcBef>
            </a:pPr>
            <a:r>
              <a:rPr lang="en-US" sz="2600" b="1" dirty="0">
                <a:solidFill>
                  <a:schemeClr val="tx1"/>
                </a:solidFill>
              </a:rPr>
              <a:t>Guest Faculty,</a:t>
            </a:r>
          </a:p>
          <a:p>
            <a:pPr algn="ctr" eaLnBrk="1" hangingPunct="1">
              <a:spcBef>
                <a:spcPts val="200"/>
              </a:spcBef>
            </a:pPr>
            <a:r>
              <a:rPr lang="en-US" sz="2600" b="1" dirty="0">
                <a:solidFill>
                  <a:schemeClr val="tx1"/>
                </a:solidFill>
              </a:rPr>
              <a:t>Marwari College, </a:t>
            </a:r>
            <a:r>
              <a:rPr lang="en-US" sz="2600" b="1" dirty="0" err="1">
                <a:solidFill>
                  <a:schemeClr val="tx1"/>
                </a:solidFill>
              </a:rPr>
              <a:t>Darbhanga</a:t>
            </a:r>
            <a:r>
              <a:rPr lang="en-US" sz="2600" b="1" dirty="0">
                <a:solidFill>
                  <a:schemeClr val="tx1"/>
                </a:solidFill>
              </a:rPr>
              <a:t>,</a:t>
            </a:r>
          </a:p>
          <a:p>
            <a:pPr algn="ctr" eaLnBrk="1" hangingPunct="1">
              <a:spcBef>
                <a:spcPts val="200"/>
              </a:spcBef>
            </a:pPr>
            <a:r>
              <a:rPr lang="en-US" sz="2600" b="1" dirty="0">
                <a:solidFill>
                  <a:schemeClr val="tx1"/>
                </a:solidFill>
              </a:rPr>
              <a:t>Mobile No. and </a:t>
            </a:r>
            <a:r>
              <a:rPr lang="en-US" sz="2600" b="1" dirty="0" err="1">
                <a:solidFill>
                  <a:schemeClr val="tx1"/>
                </a:solidFill>
              </a:rPr>
              <a:t>Whatsup</a:t>
            </a:r>
            <a:r>
              <a:rPr lang="en-US" sz="2600" b="1" dirty="0">
                <a:solidFill>
                  <a:schemeClr val="tx1"/>
                </a:solidFill>
              </a:rPr>
              <a:t> No. : 7004160257</a:t>
            </a:r>
          </a:p>
          <a:p>
            <a:pPr algn="ctr" eaLnBrk="1" hangingPunct="1">
              <a:spcBef>
                <a:spcPts val="200"/>
              </a:spcBef>
            </a:pPr>
            <a:r>
              <a:rPr lang="en-US" sz="2600" b="1" dirty="0">
                <a:solidFill>
                  <a:schemeClr val="tx1"/>
                </a:solidFill>
              </a:rPr>
              <a:t>Email ID: shahidlnmu@gmail.com</a:t>
            </a:r>
          </a:p>
          <a:p>
            <a:pPr algn="ctr" eaLnBrk="1" hangingPunct="1">
              <a:spcBef>
                <a:spcPts val="200"/>
              </a:spcBef>
            </a:pPr>
            <a:endParaRPr lang="en-US" sz="2500" b="1" dirty="0">
              <a:solidFill>
                <a:schemeClr val="tx1"/>
              </a:solidFill>
            </a:endParaRPr>
          </a:p>
          <a:p>
            <a:pPr algn="ctr" eaLnBrk="1" hangingPunct="1"/>
            <a:endParaRPr lang="en-US" b="1" dirty="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8" name="object 2"/>
          <p:cNvSpPr txBox="1"/>
          <p:nvPr/>
        </p:nvSpPr>
        <p:spPr>
          <a:xfrm>
            <a:off x="381000" y="533400"/>
            <a:ext cx="8458200" cy="5922134"/>
          </a:xfrm>
          <a:prstGeom prst="rect">
            <a:avLst/>
          </a:prstGeom>
        </p:spPr>
        <p:txBody>
          <a:bodyPr vert="horz" wrap="square" lIns="0" tIns="12700" rIns="0" bIns="0" rtlCol="0">
            <a:spAutoFit/>
          </a:bodyPr>
          <a:lstStyle/>
          <a:p>
            <a:pPr algn="just" fontAlgn="base"/>
            <a:r>
              <a:rPr lang="en-GB" sz="2400" b="1" dirty="0" smtClean="0">
                <a:solidFill>
                  <a:srgbClr val="FF0000"/>
                </a:solidFill>
                <a:effectLst/>
                <a:latin typeface="+mj-lt"/>
              </a:rPr>
              <a:t>1. Separate </a:t>
            </a:r>
            <a:r>
              <a:rPr lang="en-GB" sz="2400" b="1" dirty="0">
                <a:solidFill>
                  <a:srgbClr val="FF0000"/>
                </a:solidFill>
                <a:effectLst/>
                <a:latin typeface="+mj-lt"/>
              </a:rPr>
              <a:t>Legal Entity:</a:t>
            </a:r>
          </a:p>
          <a:p>
            <a:pPr algn="just" fontAlgn="base"/>
            <a:r>
              <a:rPr lang="en-GB" sz="2400" b="0" dirty="0">
                <a:solidFill>
                  <a:srgbClr val="000000"/>
                </a:solidFill>
                <a:effectLst/>
                <a:latin typeface="+mj-lt"/>
              </a:rPr>
              <a:t>A company has an existence entirely distinct from and independent of its members. It can own property and enter into contracts in its own name. It can sue and be sued in its own name. There can be contracts and suits between a company and the individual members who compose it. The assets and liabilities of the company are not the assets and liabilities of the individual members and vice versa. No member can directly claim any ownership right in the assets of the company</a:t>
            </a:r>
            <a:r>
              <a:rPr lang="en-GB" sz="2400" b="0" dirty="0" smtClean="0">
                <a:solidFill>
                  <a:srgbClr val="000000"/>
                </a:solidFill>
                <a:effectLst/>
                <a:latin typeface="+mj-lt"/>
              </a:rPr>
              <a:t>.</a:t>
            </a:r>
          </a:p>
          <a:p>
            <a:pPr algn="just" fontAlgn="base"/>
            <a:endParaRPr lang="en-GB" sz="2400" b="0" dirty="0" smtClean="0">
              <a:solidFill>
                <a:srgbClr val="000000"/>
              </a:solidFill>
              <a:effectLst/>
              <a:latin typeface="+mj-lt"/>
            </a:endParaRPr>
          </a:p>
          <a:p>
            <a:pPr algn="just"/>
            <a:r>
              <a:rPr lang="en-GB" sz="2400" b="1" dirty="0" smtClean="0">
                <a:solidFill>
                  <a:srgbClr val="FF0000"/>
                </a:solidFill>
                <a:latin typeface="+mj-lt"/>
              </a:rPr>
              <a:t>2. Artificial </a:t>
            </a:r>
            <a:r>
              <a:rPr lang="en-GB" sz="2400" b="1" dirty="0" smtClean="0">
                <a:solidFill>
                  <a:srgbClr val="FF0000"/>
                </a:solidFill>
                <a:latin typeface="+mj-lt"/>
              </a:rPr>
              <a:t>Legal Person:</a:t>
            </a:r>
          </a:p>
          <a:p>
            <a:pPr algn="just"/>
            <a:r>
              <a:rPr lang="en-GB" sz="2400" dirty="0" smtClean="0">
                <a:solidFill>
                  <a:srgbClr val="000000"/>
                </a:solidFill>
                <a:latin typeface="+mj-lt"/>
              </a:rPr>
              <a:t>A company is an artificial person created by law and existing only in contemplation of law. It is intangible and invisible having no body and no soul. It is an artificial person because it does not come into existence through natural birth and it does not possess the physical attributes of a natural person</a:t>
            </a:r>
            <a:r>
              <a:rPr lang="en-GB" sz="2400" dirty="0" smtClean="0">
                <a:solidFill>
                  <a:srgbClr val="000000"/>
                </a:solidFill>
                <a:latin typeface="+mj-lt"/>
              </a:rPr>
              <a:t>.</a:t>
            </a:r>
            <a:endParaRPr lang="en-GB" sz="2400" b="0" dirty="0">
              <a:solidFill>
                <a:srgbClr val="424142"/>
              </a:solidFill>
              <a:effectLst/>
              <a:latin typeface="+mj-lt"/>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8" name="object 2"/>
          <p:cNvSpPr txBox="1"/>
          <p:nvPr/>
        </p:nvSpPr>
        <p:spPr>
          <a:xfrm>
            <a:off x="381000" y="609600"/>
            <a:ext cx="8458200" cy="5183470"/>
          </a:xfrm>
          <a:prstGeom prst="rect">
            <a:avLst/>
          </a:prstGeom>
        </p:spPr>
        <p:txBody>
          <a:bodyPr vert="horz" wrap="square" lIns="0" tIns="12700" rIns="0" bIns="0" rtlCol="0">
            <a:spAutoFit/>
          </a:bodyPr>
          <a:lstStyle/>
          <a:p>
            <a:pPr algn="just"/>
            <a:r>
              <a:rPr lang="en-GB" sz="2400" dirty="0" smtClean="0">
                <a:solidFill>
                  <a:srgbClr val="000000"/>
                </a:solidFill>
                <a:latin typeface="+mj-lt"/>
              </a:rPr>
              <a:t>Like </a:t>
            </a:r>
            <a:r>
              <a:rPr lang="en-GB" sz="2400" dirty="0" smtClean="0">
                <a:solidFill>
                  <a:srgbClr val="000000"/>
                </a:solidFill>
                <a:latin typeface="+mj-lt"/>
              </a:rPr>
              <a:t>a natural person, it has rights and obligations in terms of law. But it cannot do those acts which only a natural person can do, e.g., taking an oath in person, enjoying married life, going to jail, practising profession, etc. A company is not a citizen and it enjoys no franchise or other fundamental rights.</a:t>
            </a:r>
            <a:endParaRPr lang="en-GB" sz="2400" dirty="0" smtClean="0">
              <a:solidFill>
                <a:srgbClr val="424142"/>
              </a:solidFill>
              <a:latin typeface="+mj-lt"/>
            </a:endParaRPr>
          </a:p>
          <a:p>
            <a:pPr algn="just" fontAlgn="base"/>
            <a:endParaRPr lang="en-GB" sz="2400" b="1" dirty="0" smtClean="0">
              <a:solidFill>
                <a:srgbClr val="FF0000"/>
              </a:solidFill>
              <a:effectLst/>
              <a:latin typeface="+mj-lt"/>
            </a:endParaRPr>
          </a:p>
          <a:p>
            <a:pPr algn="just" fontAlgn="base"/>
            <a:r>
              <a:rPr lang="en-GB" sz="2400" b="1" dirty="0" smtClean="0">
                <a:solidFill>
                  <a:srgbClr val="FF0000"/>
                </a:solidFill>
                <a:effectLst/>
                <a:latin typeface="+mj-lt"/>
              </a:rPr>
              <a:t>3. Perpetual </a:t>
            </a:r>
            <a:r>
              <a:rPr lang="en-GB" sz="2400" b="1" dirty="0">
                <a:solidFill>
                  <a:srgbClr val="FF0000"/>
                </a:solidFill>
                <a:effectLst/>
                <a:latin typeface="+mj-lt"/>
              </a:rPr>
              <a:t>Succession:</a:t>
            </a:r>
          </a:p>
          <a:p>
            <a:pPr algn="just" fontAlgn="base"/>
            <a:r>
              <a:rPr lang="en-GB" sz="2400" b="0" dirty="0">
                <a:effectLst/>
                <a:latin typeface="+mj-lt"/>
              </a:rPr>
              <a:t>A company enjoys continuous or uninterrupted existence and its life is not affected by the death, insolvency, lunacy, etc., of its members or directors. Members may come and go but the company survives so long as it is not wound up. Being a creature of law, a company can be dissolved only through the legal process of winding up. It is like a river which retains its identity though the parts composing it continuously change.</a:t>
            </a: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8" name="object 2"/>
          <p:cNvSpPr txBox="1"/>
          <p:nvPr/>
        </p:nvSpPr>
        <p:spPr>
          <a:xfrm>
            <a:off x="342900" y="337934"/>
            <a:ext cx="8458200" cy="5922134"/>
          </a:xfrm>
          <a:prstGeom prst="rect">
            <a:avLst/>
          </a:prstGeom>
        </p:spPr>
        <p:txBody>
          <a:bodyPr vert="horz" wrap="square" lIns="0" tIns="12700" rIns="0" bIns="0" rtlCol="0">
            <a:spAutoFit/>
          </a:bodyPr>
          <a:lstStyle/>
          <a:p>
            <a:pPr algn="just" fontAlgn="base"/>
            <a:r>
              <a:rPr lang="en-GB" sz="2400" b="1" dirty="0" smtClean="0">
                <a:solidFill>
                  <a:srgbClr val="FF0000"/>
                </a:solidFill>
                <a:effectLst/>
                <a:latin typeface="+mj-lt"/>
              </a:rPr>
              <a:t>4. Limited Liability:</a:t>
            </a:r>
          </a:p>
          <a:p>
            <a:pPr algn="just" fontAlgn="base"/>
            <a:r>
              <a:rPr lang="en-GB" sz="2400" b="0" dirty="0" smtClean="0">
                <a:solidFill>
                  <a:srgbClr val="000000"/>
                </a:solidFill>
                <a:effectLst/>
                <a:latin typeface="+mj-lt"/>
              </a:rPr>
              <a:t>Liability of the members of a limited company is limited to the value of the shares subscribed to or to the amount of a guarantee given by them. Unlimited companies are an exception rather than the general rule. In a limited company, members cannot be asked to pay anything more than what is due or unpaid on the shares held by them even if the assets of the company are insufficient to satisfy in full the claims of its creditors.</a:t>
            </a:r>
          </a:p>
          <a:p>
            <a:pPr algn="just"/>
            <a:r>
              <a:rPr lang="en-GB" sz="2400" b="1" dirty="0" smtClean="0">
                <a:solidFill>
                  <a:srgbClr val="FF0000"/>
                </a:solidFill>
                <a:latin typeface="+mj-lt"/>
              </a:rPr>
              <a:t>5. Common Seal:</a:t>
            </a:r>
          </a:p>
          <a:p>
            <a:pPr algn="just"/>
            <a:r>
              <a:rPr lang="en-GB" sz="2400" dirty="0" smtClean="0">
                <a:solidFill>
                  <a:srgbClr val="000000"/>
                </a:solidFill>
                <a:latin typeface="+mj-lt"/>
              </a:rPr>
              <a:t>A company being an artificial person cannot sign for itself. Therefore, the law provides for the use of common seal as a substitute for its signature. The common seal with the name of the company engraved on it serves as a token of the company’s approval of documents. Any document bearing the common seal of the company and duly witnessed (signed) by at least two directors is legally binding on the company.</a:t>
            </a:r>
            <a:endParaRPr lang="en-GB" sz="2400" b="0" dirty="0">
              <a:solidFill>
                <a:srgbClr val="424142"/>
              </a:solidFill>
              <a:effectLst/>
              <a:latin typeface="+mj-lt"/>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8" name="object 2"/>
          <p:cNvSpPr txBox="1"/>
          <p:nvPr/>
        </p:nvSpPr>
        <p:spPr>
          <a:xfrm>
            <a:off x="381000" y="478666"/>
            <a:ext cx="8458200" cy="5922134"/>
          </a:xfrm>
          <a:prstGeom prst="rect">
            <a:avLst/>
          </a:prstGeom>
        </p:spPr>
        <p:txBody>
          <a:bodyPr vert="horz" wrap="square" lIns="0" tIns="12700" rIns="0" bIns="0" rtlCol="0">
            <a:spAutoFit/>
          </a:bodyPr>
          <a:lstStyle/>
          <a:p>
            <a:pPr algn="just" fontAlgn="base"/>
            <a:r>
              <a:rPr lang="en-GB" sz="2400" b="1" dirty="0" smtClean="0">
                <a:solidFill>
                  <a:srgbClr val="FF0000"/>
                </a:solidFill>
                <a:effectLst/>
                <a:latin typeface="+mj-lt"/>
              </a:rPr>
              <a:t>6. Transferability </a:t>
            </a:r>
            <a:r>
              <a:rPr lang="en-GB" sz="2400" b="1" dirty="0">
                <a:solidFill>
                  <a:srgbClr val="FF0000"/>
                </a:solidFill>
                <a:effectLst/>
                <a:latin typeface="+mj-lt"/>
              </a:rPr>
              <a:t>of Shares:</a:t>
            </a:r>
          </a:p>
          <a:p>
            <a:pPr algn="just" fontAlgn="base"/>
            <a:r>
              <a:rPr lang="en-GB" sz="2400" b="0" dirty="0">
                <a:solidFill>
                  <a:srgbClr val="000000"/>
                </a:solidFill>
                <a:effectLst/>
                <a:latin typeface="+mj-lt"/>
              </a:rPr>
              <a:t>The shares of a public limited company are freely transferable. They can be purchased and sold through the stock exchange. Every member is free to transfer his shares to anyone without the consent of other members</a:t>
            </a:r>
            <a:r>
              <a:rPr lang="en-GB" sz="2400" b="0" dirty="0" smtClean="0">
                <a:solidFill>
                  <a:srgbClr val="000000"/>
                </a:solidFill>
                <a:effectLst/>
                <a:latin typeface="+mj-lt"/>
              </a:rPr>
              <a:t>.</a:t>
            </a:r>
          </a:p>
          <a:p>
            <a:pPr algn="just"/>
            <a:r>
              <a:rPr lang="en-GB" sz="2400" b="1" dirty="0" smtClean="0">
                <a:solidFill>
                  <a:srgbClr val="FF0000"/>
                </a:solidFill>
                <a:latin typeface="+mj-lt"/>
              </a:rPr>
              <a:t>7</a:t>
            </a:r>
            <a:r>
              <a:rPr lang="en-GB" sz="2400" b="1" dirty="0" smtClean="0">
                <a:solidFill>
                  <a:srgbClr val="FF0000"/>
                </a:solidFill>
                <a:latin typeface="+mj-lt"/>
              </a:rPr>
              <a:t>. Separation of ownership and management </a:t>
            </a:r>
            <a:r>
              <a:rPr lang="en-IN" sz="2400" b="1" dirty="0" smtClean="0">
                <a:solidFill>
                  <a:srgbClr val="FF0000"/>
                </a:solidFill>
                <a:latin typeface="+mj-lt"/>
              </a:rPr>
              <a:t>:</a:t>
            </a:r>
          </a:p>
          <a:p>
            <a:pPr algn="just"/>
            <a:r>
              <a:rPr lang="en-GB" sz="2400" dirty="0" smtClean="0">
                <a:solidFill>
                  <a:srgbClr val="000000"/>
                </a:solidFill>
                <a:latin typeface="+mj-lt"/>
              </a:rPr>
              <a:t> A company is managed through a board of directors elected by its members. A member has no right to participate in the management of its day-to-day affairs</a:t>
            </a:r>
            <a:r>
              <a:rPr lang="en-GB" sz="2400" dirty="0" smtClean="0">
                <a:solidFill>
                  <a:srgbClr val="000000"/>
                </a:solidFill>
                <a:latin typeface="+mj-lt"/>
              </a:rPr>
              <a:t>.</a:t>
            </a:r>
          </a:p>
          <a:p>
            <a:pPr algn="just"/>
            <a:r>
              <a:rPr lang="en-GB" sz="2400" b="1" dirty="0" smtClean="0">
                <a:solidFill>
                  <a:srgbClr val="FF0000"/>
                </a:solidFill>
                <a:latin typeface="+mj-lt"/>
              </a:rPr>
              <a:t>8. Separation </a:t>
            </a:r>
            <a:r>
              <a:rPr lang="en-GB" sz="2400" b="1" dirty="0" smtClean="0">
                <a:solidFill>
                  <a:srgbClr val="FF0000"/>
                </a:solidFill>
                <a:latin typeface="+mj-lt"/>
              </a:rPr>
              <a:t>of Ownership and Management:</a:t>
            </a:r>
          </a:p>
          <a:p>
            <a:pPr algn="just"/>
            <a:r>
              <a:rPr lang="en-GB" sz="2400" dirty="0" smtClean="0">
                <a:solidFill>
                  <a:srgbClr val="000000"/>
                </a:solidFill>
                <a:latin typeface="+mj-lt"/>
              </a:rPr>
              <a:t>The number of members in a public company is generally very large so that all of them or most of them cannot take active part in the day-to­day management of the company. Therefore, they elect their representatives, known as directors, to manage the company on their behalf. Representative control is thus an important feature of a company</a:t>
            </a:r>
            <a:r>
              <a:rPr lang="en-GB" sz="2400" dirty="0" smtClean="0">
                <a:solidFill>
                  <a:srgbClr val="000000"/>
                </a:solidFill>
                <a:latin typeface="+mj-lt"/>
              </a:rPr>
              <a:t>.</a:t>
            </a:r>
            <a:endParaRPr lang="en-GB" sz="2400" b="0" dirty="0">
              <a:solidFill>
                <a:srgbClr val="424142"/>
              </a:solidFill>
              <a:effectLst/>
              <a:latin typeface="+mj-lt"/>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610985F-37ED-0848-AE7E-28E687575C72}"/>
              </a:ext>
            </a:extLst>
          </p:cNvPr>
          <p:cNvSpPr>
            <a:spLocks noGrp="1"/>
          </p:cNvSpPr>
          <p:nvPr>
            <p:ph idx="1"/>
          </p:nvPr>
        </p:nvSpPr>
        <p:spPr>
          <a:xfrm>
            <a:off x="457200" y="399368"/>
            <a:ext cx="8229600" cy="5925231"/>
          </a:xfrm>
        </p:spPr>
        <p:txBody>
          <a:bodyPr>
            <a:normAutofit lnSpcReduction="10000"/>
          </a:bodyPr>
          <a:lstStyle/>
          <a:p>
            <a:pPr marL="0" indent="0" algn="just" fontAlgn="base">
              <a:buNone/>
            </a:pPr>
            <a:r>
              <a:rPr lang="en-GB" sz="2400" b="1" dirty="0" smtClean="0">
                <a:solidFill>
                  <a:srgbClr val="FF0000"/>
                </a:solidFill>
                <a:effectLst/>
                <a:latin typeface="+mj-lt"/>
              </a:rPr>
              <a:t>9. Prescribed </a:t>
            </a:r>
            <a:r>
              <a:rPr lang="en-GB" sz="2400" b="1" dirty="0">
                <a:solidFill>
                  <a:srgbClr val="FF0000"/>
                </a:solidFill>
                <a:effectLst/>
                <a:latin typeface="+mj-lt"/>
              </a:rPr>
              <a:t>Mode of Winding Up:</a:t>
            </a:r>
          </a:p>
          <a:p>
            <a:pPr marL="0" indent="0" algn="just" fontAlgn="base">
              <a:buNone/>
            </a:pPr>
            <a:r>
              <a:rPr lang="en-GB" sz="2400" b="0" dirty="0">
                <a:solidFill>
                  <a:srgbClr val="000000"/>
                </a:solidFill>
                <a:effectLst/>
                <a:latin typeface="+mj-lt"/>
              </a:rPr>
              <a:t>It is the another feature of the company that its winding up is also directed by law. “Company is born under rules and dies under rules”. Like its inception, its winding up follow a complete and set procedure as prescribed by law.</a:t>
            </a:r>
            <a:endParaRPr lang="en-GB" sz="2400" b="0" dirty="0">
              <a:solidFill>
                <a:srgbClr val="424142"/>
              </a:solidFill>
              <a:effectLst/>
              <a:latin typeface="+mj-lt"/>
            </a:endParaRPr>
          </a:p>
          <a:p>
            <a:pPr marL="0" indent="0" algn="just" fontAlgn="base">
              <a:buNone/>
            </a:pPr>
            <a:r>
              <a:rPr lang="en-GB" sz="2400" b="0" dirty="0">
                <a:solidFill>
                  <a:srgbClr val="000000"/>
                </a:solidFill>
                <a:effectLst/>
                <a:latin typeface="+mj-lt"/>
              </a:rPr>
              <a:t>So, these were some of the major characteristics of the company by which you might have followed the exact nature of this form of business organizations</a:t>
            </a:r>
            <a:r>
              <a:rPr lang="en-GB" sz="2400" b="0" dirty="0" smtClean="0">
                <a:solidFill>
                  <a:srgbClr val="000000"/>
                </a:solidFill>
                <a:effectLst/>
                <a:latin typeface="+mj-lt"/>
              </a:rPr>
              <a:t>.</a:t>
            </a:r>
          </a:p>
          <a:p>
            <a:pPr marL="0" indent="0" algn="just" fontAlgn="base">
              <a:buNone/>
            </a:pPr>
            <a:endParaRPr lang="en-GB" sz="2400" dirty="0" smtClean="0">
              <a:solidFill>
                <a:srgbClr val="000000"/>
              </a:solidFill>
              <a:latin typeface="+mj-lt"/>
            </a:endParaRPr>
          </a:p>
          <a:p>
            <a:pPr marL="0" indent="0" algn="just" fontAlgn="base">
              <a:buNone/>
            </a:pPr>
            <a:r>
              <a:rPr lang="en-US" sz="2800" b="1" dirty="0" smtClean="0">
                <a:solidFill>
                  <a:srgbClr val="FF0000"/>
                </a:solidFill>
                <a:latin typeface="+mj-lt"/>
              </a:rPr>
              <a:t>Difference between Partnership and </a:t>
            </a:r>
            <a:r>
              <a:rPr lang="en-US" sz="2800" b="1" dirty="0" smtClean="0">
                <a:solidFill>
                  <a:srgbClr val="FF0000"/>
                </a:solidFill>
                <a:latin typeface="+mj-lt"/>
              </a:rPr>
              <a:t>Company:</a:t>
            </a:r>
          </a:p>
          <a:p>
            <a:pPr marL="0" indent="0" algn="just" fontAlgn="base">
              <a:buNone/>
            </a:pPr>
            <a:r>
              <a:rPr lang="en-US" sz="2400" dirty="0" smtClean="0">
                <a:latin typeface="+mj-lt"/>
              </a:rPr>
              <a:t>The special features of a joint stock company can be well understood if we compare the features of a company form of organization with that of a partnership firm. The important points of distinction between the </a:t>
            </a:r>
            <a:r>
              <a:rPr lang="en-US" sz="2400" dirty="0" smtClean="0">
                <a:latin typeface="+mj-lt"/>
              </a:rPr>
              <a:t>company</a:t>
            </a:r>
            <a:r>
              <a:rPr lang="en-US" sz="2400" dirty="0" smtClean="0">
                <a:latin typeface="+mj-lt"/>
              </a:rPr>
              <a:t> and partnership are given below:</a:t>
            </a:r>
            <a:endParaRPr lang="en-US" sz="2400" b="1" dirty="0" smtClean="0">
              <a:latin typeface="+mj-lt"/>
            </a:endParaRPr>
          </a:p>
          <a:p>
            <a:pPr marL="0" indent="0" algn="just" fontAlgn="base">
              <a:buNone/>
            </a:pPr>
            <a:endParaRPr lang="en-GB" sz="2400" dirty="0" smtClean="0">
              <a:solidFill>
                <a:srgbClr val="000000"/>
              </a:solidFill>
              <a:latin typeface="+mj-lt"/>
            </a:endParaRPr>
          </a:p>
          <a:p>
            <a:pPr marL="0" indent="0" algn="just" fontAlgn="base">
              <a:buNone/>
            </a:pPr>
            <a:endParaRPr lang="en-GB" sz="2400" b="0" dirty="0">
              <a:solidFill>
                <a:srgbClr val="424142"/>
              </a:solidFill>
              <a:effectLst/>
              <a:latin typeface="+mj-lt"/>
            </a:endParaRPr>
          </a:p>
        </p:txBody>
      </p:sp>
      <p:sp>
        <p:nvSpPr>
          <p:cNvPr id="6" name="Slide Number Placeholder 5">
            <a:extLst>
              <a:ext uri="{FF2B5EF4-FFF2-40B4-BE49-F238E27FC236}">
                <a16:creationId xmlns:a16="http://schemas.microsoft.com/office/drawing/2014/main" xmlns="" id="{5AEC1B79-4C2B-904C-ADD3-0CB03202CEB2}"/>
              </a:ext>
            </a:extLst>
          </p:cNvPr>
          <p:cNvSpPr>
            <a:spLocks noGrp="1"/>
          </p:cNvSpPr>
          <p:nvPr>
            <p:ph type="sldNum" sz="quarter" idx="12"/>
          </p:nvPr>
        </p:nvSpPr>
        <p:spPr/>
        <p:txBody>
          <a:bodyPr/>
          <a:lstStyle/>
          <a:p>
            <a:pPr>
              <a:defRPr/>
            </a:pPr>
            <a:fld id="{FE88FBAD-9DA8-472F-839A-428AD1F4DEE1}" type="slidenum">
              <a:rPr lang="en-US" smtClean="0"/>
              <a:pPr>
                <a:defRPr/>
              </a:pPr>
              <a:t>6</a:t>
            </a:fld>
            <a:endParaRPr lang="en-US"/>
          </a:p>
        </p:txBody>
      </p:sp>
    </p:spTree>
    <p:extLst>
      <p:ext uri="{BB962C8B-B14F-4D97-AF65-F5344CB8AC3E}">
        <p14:creationId xmlns:p14="http://schemas.microsoft.com/office/powerpoint/2010/main" xmlns="" val="2965582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610985F-37ED-0848-AE7E-28E687575C72}"/>
              </a:ext>
            </a:extLst>
          </p:cNvPr>
          <p:cNvSpPr>
            <a:spLocks noGrp="1"/>
          </p:cNvSpPr>
          <p:nvPr>
            <p:ph idx="1"/>
          </p:nvPr>
        </p:nvSpPr>
        <p:spPr>
          <a:xfrm>
            <a:off x="457200" y="399369"/>
            <a:ext cx="8229600" cy="5655810"/>
          </a:xfrm>
        </p:spPr>
        <p:txBody>
          <a:bodyPr>
            <a:normAutofit/>
          </a:bodyPr>
          <a:lstStyle/>
          <a:p>
            <a:pPr marL="0" indent="0" algn="just" fontAlgn="base">
              <a:buNone/>
            </a:pPr>
            <a:endParaRPr lang="en-GB" sz="2400" dirty="0" smtClean="0">
              <a:solidFill>
                <a:srgbClr val="000000"/>
              </a:solidFill>
              <a:latin typeface="+mj-lt"/>
            </a:endParaRPr>
          </a:p>
          <a:p>
            <a:pPr marL="0" indent="0" algn="just" fontAlgn="base">
              <a:buNone/>
            </a:pPr>
            <a:endParaRPr lang="en-GB" sz="2400" b="0" dirty="0">
              <a:solidFill>
                <a:srgbClr val="424142"/>
              </a:solidFill>
              <a:effectLst/>
              <a:latin typeface="+mj-lt"/>
            </a:endParaRPr>
          </a:p>
        </p:txBody>
      </p:sp>
      <p:sp>
        <p:nvSpPr>
          <p:cNvPr id="6" name="Slide Number Placeholder 5">
            <a:extLst>
              <a:ext uri="{FF2B5EF4-FFF2-40B4-BE49-F238E27FC236}">
                <a16:creationId xmlns:a16="http://schemas.microsoft.com/office/drawing/2014/main" xmlns="" id="{5AEC1B79-4C2B-904C-ADD3-0CB03202CEB2}"/>
              </a:ext>
            </a:extLst>
          </p:cNvPr>
          <p:cNvSpPr>
            <a:spLocks noGrp="1"/>
          </p:cNvSpPr>
          <p:nvPr>
            <p:ph type="sldNum" sz="quarter" idx="12"/>
          </p:nvPr>
        </p:nvSpPr>
        <p:spPr/>
        <p:txBody>
          <a:bodyPr/>
          <a:lstStyle/>
          <a:p>
            <a:pPr>
              <a:defRPr/>
            </a:pPr>
            <a:fld id="{FE88FBAD-9DA8-472F-839A-428AD1F4DEE1}" type="slidenum">
              <a:rPr lang="en-US" smtClean="0"/>
              <a:pPr>
                <a:defRPr/>
              </a:pPr>
              <a:t>7</a:t>
            </a:fld>
            <a:endParaRPr lang="en-US"/>
          </a:p>
        </p:txBody>
      </p:sp>
      <p:graphicFrame>
        <p:nvGraphicFramePr>
          <p:cNvPr id="7" name="Table 6"/>
          <p:cNvGraphicFramePr>
            <a:graphicFrameLocks noGrp="1"/>
          </p:cNvGraphicFramePr>
          <p:nvPr/>
        </p:nvGraphicFramePr>
        <p:xfrm>
          <a:off x="685800" y="381000"/>
          <a:ext cx="7924800" cy="6172200"/>
        </p:xfrm>
        <a:graphic>
          <a:graphicData uri="http://schemas.openxmlformats.org/drawingml/2006/table">
            <a:tbl>
              <a:tblPr firstRow="1" bandRow="1">
                <a:tableStyleId>{5C22544A-7EE6-4342-B048-85BDC9FD1C3A}</a:tableStyleId>
              </a:tblPr>
              <a:tblGrid>
                <a:gridCol w="1447800"/>
                <a:gridCol w="3200400"/>
                <a:gridCol w="3276600"/>
              </a:tblGrid>
              <a:tr h="352237">
                <a:tc>
                  <a:txBody>
                    <a:bodyPr/>
                    <a:lstStyle/>
                    <a:p>
                      <a:pPr algn="ctr"/>
                      <a:r>
                        <a:rPr lang="en-US" sz="1800" b="1" dirty="0" smtClean="0"/>
                        <a:t>Basis</a:t>
                      </a:r>
                      <a:endParaRPr lang="en-US" sz="1800" b="1" dirty="0"/>
                    </a:p>
                  </a:txBody>
                  <a:tcPr/>
                </a:tc>
                <a:tc>
                  <a:txBody>
                    <a:bodyPr/>
                    <a:lstStyle/>
                    <a:p>
                      <a:pPr algn="ctr"/>
                      <a:r>
                        <a:rPr lang="en-US" sz="1800" b="1" dirty="0" smtClean="0"/>
                        <a:t>Company</a:t>
                      </a:r>
                      <a:endParaRPr lang="en-US" sz="1800" b="1" dirty="0"/>
                    </a:p>
                  </a:txBody>
                  <a:tcPr/>
                </a:tc>
                <a:tc>
                  <a:txBody>
                    <a:bodyPr/>
                    <a:lstStyle/>
                    <a:p>
                      <a:pPr algn="ctr"/>
                      <a:r>
                        <a:rPr lang="en-US" sz="1800" b="1" dirty="0" smtClean="0"/>
                        <a:t>Partnership</a:t>
                      </a:r>
                      <a:endParaRPr lang="en-US" sz="1800" b="1" dirty="0"/>
                    </a:p>
                  </a:txBody>
                  <a:tcPr/>
                </a:tc>
              </a:tr>
              <a:tr h="1053092">
                <a:tc>
                  <a:txBody>
                    <a:bodyPr/>
                    <a:lstStyle/>
                    <a:p>
                      <a:pPr algn="ctr"/>
                      <a:r>
                        <a:rPr lang="en-US" sz="1800" b="1" dirty="0" smtClean="0"/>
                        <a:t>Name of the</a:t>
                      </a:r>
                      <a:r>
                        <a:rPr lang="en-US" sz="1800" b="1" baseline="0" dirty="0" smtClean="0"/>
                        <a:t> investor</a:t>
                      </a:r>
                      <a:endParaRPr lang="en-US" sz="1800" b="1" dirty="0"/>
                    </a:p>
                  </a:txBody>
                  <a:tcPr/>
                </a:tc>
                <a:tc>
                  <a:txBody>
                    <a:bodyPr/>
                    <a:lstStyle/>
                    <a:p>
                      <a:pPr algn="ctr" fontAlgn="ctr" latinLnBrk="0"/>
                      <a:r>
                        <a:rPr lang="en-US" sz="1800" b="0" dirty="0">
                          <a:solidFill>
                            <a:srgbClr val="32373C"/>
                          </a:solidFill>
                        </a:rPr>
                        <a:t>The members of the company are called as shareholders of a company.</a:t>
                      </a:r>
                    </a:p>
                  </a:txBody>
                  <a:tcPr marL="142875" marR="142875" marT="142875" marB="142875" anchor="ctr"/>
                </a:tc>
                <a:tc>
                  <a:txBody>
                    <a:bodyPr/>
                    <a:lstStyle/>
                    <a:p>
                      <a:pPr algn="ctr" fontAlgn="ctr" latinLnBrk="0"/>
                      <a:r>
                        <a:rPr lang="en-US" sz="1800" b="0" dirty="0">
                          <a:solidFill>
                            <a:srgbClr val="32373C"/>
                          </a:solidFill>
                        </a:rPr>
                        <a:t>The members of the Partnership firm are called as Partners.</a:t>
                      </a:r>
                    </a:p>
                  </a:txBody>
                  <a:tcPr marL="142875" marR="142875" marT="142875" marB="142875" anchor="ctr"/>
                </a:tc>
              </a:tr>
              <a:tr h="1053092">
                <a:tc>
                  <a:txBody>
                    <a:bodyPr/>
                    <a:lstStyle/>
                    <a:p>
                      <a:pPr algn="ctr"/>
                      <a:r>
                        <a:rPr lang="en-US" sz="1800" b="1" smtClean="0"/>
                        <a:t>Enacted</a:t>
                      </a:r>
                      <a:r>
                        <a:rPr lang="en-US" sz="1800" b="1" baseline="0" smtClean="0"/>
                        <a:t> By</a:t>
                      </a:r>
                      <a:endParaRPr lang="en-US" sz="1800" b="1" dirty="0"/>
                    </a:p>
                  </a:txBody>
                  <a:tcPr/>
                </a:tc>
                <a:tc>
                  <a:txBody>
                    <a:bodyPr/>
                    <a:lstStyle/>
                    <a:p>
                      <a:pPr algn="ctr" fontAlgn="ctr" latinLnBrk="0"/>
                      <a:r>
                        <a:rPr lang="en-US" sz="1800" b="0" dirty="0">
                          <a:solidFill>
                            <a:srgbClr val="32373C"/>
                          </a:solidFill>
                        </a:rPr>
                        <a:t>Company Form of business is governed by "The Indian Companies Act, 2013”.</a:t>
                      </a:r>
                    </a:p>
                  </a:txBody>
                  <a:tcPr marL="142875" marR="142875" marT="142875" marB="142875" anchor="ctr"/>
                </a:tc>
                <a:tc>
                  <a:txBody>
                    <a:bodyPr/>
                    <a:lstStyle/>
                    <a:p>
                      <a:pPr algn="ctr" fontAlgn="ctr" latinLnBrk="0"/>
                      <a:r>
                        <a:rPr lang="en-US" sz="1800" b="0" dirty="0">
                          <a:solidFill>
                            <a:srgbClr val="32373C"/>
                          </a:solidFill>
                        </a:rPr>
                        <a:t>Partnership Form of business is governed by "The Indian Partnership Act, 1932."</a:t>
                      </a:r>
                    </a:p>
                  </a:txBody>
                  <a:tcPr marL="142875" marR="142875" marT="142875" marB="142875" anchor="ctr"/>
                </a:tc>
              </a:tr>
              <a:tr h="2095328">
                <a:tc>
                  <a:txBody>
                    <a:bodyPr/>
                    <a:lstStyle/>
                    <a:p>
                      <a:pPr algn="ctr"/>
                      <a:r>
                        <a:rPr lang="en-US" sz="1800" b="1" i="0" kern="1200" dirty="0" smtClean="0">
                          <a:solidFill>
                            <a:schemeClr val="dk1"/>
                          </a:solidFill>
                          <a:latin typeface="+mn-lt"/>
                          <a:ea typeface="+mn-ea"/>
                          <a:cs typeface="+mn-cs"/>
                        </a:rPr>
                        <a:t>Number of Members</a:t>
                      </a:r>
                      <a:endParaRPr lang="en-US" sz="1800" b="1" dirty="0"/>
                    </a:p>
                  </a:txBody>
                  <a:tcPr/>
                </a:tc>
                <a:tc>
                  <a:txBody>
                    <a:bodyPr/>
                    <a:lstStyle/>
                    <a:p>
                      <a:pPr algn="ctr" fontAlgn="ctr" latinLnBrk="0"/>
                      <a:r>
                        <a:rPr lang="en-US" sz="1800" b="0" dirty="0">
                          <a:solidFill>
                            <a:srgbClr val="32373C"/>
                          </a:solidFill>
                        </a:rPr>
                        <a:t>A Company must have Minimum of 2 and maximum of 200 in the case of private company. Minimum 7 and maximum is unlimited number of members in case of public company</a:t>
                      </a:r>
                    </a:p>
                  </a:txBody>
                  <a:tcPr marL="142875" marR="142875" marT="142875" marB="142875" anchor="ctr"/>
                </a:tc>
                <a:tc>
                  <a:txBody>
                    <a:bodyPr/>
                    <a:lstStyle/>
                    <a:p>
                      <a:pPr algn="ctr" fontAlgn="ctr" latinLnBrk="0"/>
                      <a:r>
                        <a:rPr lang="en-US" sz="1800" b="0" dirty="0">
                          <a:solidFill>
                            <a:srgbClr val="32373C"/>
                          </a:solidFill>
                        </a:rPr>
                        <a:t>Partnership firm must have Minimum of 2 partners and maximum of 20 partners.</a:t>
                      </a:r>
                    </a:p>
                  </a:txBody>
                  <a:tcPr marL="142875" marR="142875" marT="142875" marB="142875" anchor="ctr"/>
                </a:tc>
              </a:tr>
              <a:tr h="1313651">
                <a:tc>
                  <a:txBody>
                    <a:bodyPr/>
                    <a:lstStyle/>
                    <a:p>
                      <a:pPr algn="ctr"/>
                      <a:r>
                        <a:rPr lang="en-US" sz="1800" b="1" i="0" kern="1200" dirty="0" smtClean="0">
                          <a:solidFill>
                            <a:schemeClr val="dk1"/>
                          </a:solidFill>
                          <a:latin typeface="+mn-lt"/>
                          <a:ea typeface="+mn-ea"/>
                          <a:cs typeface="+mn-cs"/>
                        </a:rPr>
                        <a:t>Created by</a:t>
                      </a:r>
                      <a:endParaRPr lang="en-US" sz="1800" b="1" dirty="0"/>
                    </a:p>
                  </a:txBody>
                  <a:tcPr/>
                </a:tc>
                <a:tc>
                  <a:txBody>
                    <a:bodyPr/>
                    <a:lstStyle/>
                    <a:p>
                      <a:pPr algn="ctr" fontAlgn="ctr" latinLnBrk="0"/>
                      <a:r>
                        <a:rPr lang="en-US" sz="1800" b="0" dirty="0">
                          <a:solidFill>
                            <a:srgbClr val="32373C"/>
                          </a:solidFill>
                        </a:rPr>
                        <a:t>Company Firm is Created by Law </a:t>
                      </a:r>
                      <a:r>
                        <a:rPr lang="en-US" sz="1800" b="0" dirty="0" err="1">
                          <a:solidFill>
                            <a:srgbClr val="32373C"/>
                          </a:solidFill>
                        </a:rPr>
                        <a:t>i.e</a:t>
                      </a:r>
                      <a:r>
                        <a:rPr lang="en-US" sz="1800" b="0" dirty="0">
                          <a:solidFill>
                            <a:srgbClr val="32373C"/>
                          </a:solidFill>
                        </a:rPr>
                        <a:t> created by incorporation of a company under company law.</a:t>
                      </a:r>
                    </a:p>
                  </a:txBody>
                  <a:tcPr marL="142875" marR="142875" marT="142875" marB="142875" anchor="ctr"/>
                </a:tc>
                <a:tc>
                  <a:txBody>
                    <a:bodyPr/>
                    <a:lstStyle/>
                    <a:p>
                      <a:pPr algn="ctr" fontAlgn="ctr" latinLnBrk="0"/>
                      <a:r>
                        <a:rPr lang="en-US" sz="1800" b="0" dirty="0">
                          <a:solidFill>
                            <a:srgbClr val="32373C"/>
                          </a:solidFill>
                        </a:rPr>
                        <a:t>Partnership Firm is Created by Contract between two or more people.</a:t>
                      </a:r>
                    </a:p>
                  </a:txBody>
                  <a:tcPr marL="142875" marR="142875" marT="142875" marB="142875" anchor="ctr"/>
                </a:tc>
              </a:tr>
            </a:tbl>
          </a:graphicData>
        </a:graphic>
      </p:graphicFrame>
    </p:spTree>
    <p:extLst>
      <p:ext uri="{BB962C8B-B14F-4D97-AF65-F5344CB8AC3E}">
        <p14:creationId xmlns:p14="http://schemas.microsoft.com/office/powerpoint/2010/main" xmlns="" val="2965582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610985F-37ED-0848-AE7E-28E687575C72}"/>
              </a:ext>
            </a:extLst>
          </p:cNvPr>
          <p:cNvSpPr>
            <a:spLocks noGrp="1"/>
          </p:cNvSpPr>
          <p:nvPr>
            <p:ph idx="1"/>
          </p:nvPr>
        </p:nvSpPr>
        <p:spPr>
          <a:xfrm>
            <a:off x="457200" y="399369"/>
            <a:ext cx="8229600" cy="5655810"/>
          </a:xfrm>
        </p:spPr>
        <p:txBody>
          <a:bodyPr>
            <a:normAutofit/>
          </a:bodyPr>
          <a:lstStyle/>
          <a:p>
            <a:pPr marL="0" indent="0" algn="just" fontAlgn="base">
              <a:buNone/>
            </a:pPr>
            <a:endParaRPr lang="en-GB" sz="2400" dirty="0" smtClean="0">
              <a:solidFill>
                <a:srgbClr val="000000"/>
              </a:solidFill>
              <a:latin typeface="+mj-lt"/>
            </a:endParaRPr>
          </a:p>
          <a:p>
            <a:pPr marL="0" indent="0" algn="just" fontAlgn="base">
              <a:buNone/>
            </a:pPr>
            <a:endParaRPr lang="en-GB" sz="2400" b="0" dirty="0">
              <a:solidFill>
                <a:srgbClr val="424142"/>
              </a:solidFill>
              <a:effectLst/>
              <a:latin typeface="+mj-lt"/>
            </a:endParaRPr>
          </a:p>
        </p:txBody>
      </p:sp>
      <p:sp>
        <p:nvSpPr>
          <p:cNvPr id="6" name="Slide Number Placeholder 5">
            <a:extLst>
              <a:ext uri="{FF2B5EF4-FFF2-40B4-BE49-F238E27FC236}">
                <a16:creationId xmlns:a16="http://schemas.microsoft.com/office/drawing/2014/main" xmlns="" id="{5AEC1B79-4C2B-904C-ADD3-0CB03202CEB2}"/>
              </a:ext>
            </a:extLst>
          </p:cNvPr>
          <p:cNvSpPr>
            <a:spLocks noGrp="1"/>
          </p:cNvSpPr>
          <p:nvPr>
            <p:ph type="sldNum" sz="quarter" idx="12"/>
          </p:nvPr>
        </p:nvSpPr>
        <p:spPr/>
        <p:txBody>
          <a:bodyPr/>
          <a:lstStyle/>
          <a:p>
            <a:pPr>
              <a:defRPr/>
            </a:pPr>
            <a:fld id="{FE88FBAD-9DA8-472F-839A-428AD1F4DEE1}" type="slidenum">
              <a:rPr lang="en-US" smtClean="0"/>
              <a:pPr>
                <a:defRPr/>
              </a:pPr>
              <a:t>8</a:t>
            </a:fld>
            <a:endParaRPr lang="en-US"/>
          </a:p>
        </p:txBody>
      </p:sp>
      <p:graphicFrame>
        <p:nvGraphicFramePr>
          <p:cNvPr id="7" name="Table 6"/>
          <p:cNvGraphicFramePr>
            <a:graphicFrameLocks noGrp="1"/>
          </p:cNvGraphicFramePr>
          <p:nvPr/>
        </p:nvGraphicFramePr>
        <p:xfrm>
          <a:off x="457200" y="314579"/>
          <a:ext cx="8382000" cy="6314821"/>
        </p:xfrm>
        <a:graphic>
          <a:graphicData uri="http://schemas.openxmlformats.org/drawingml/2006/table">
            <a:tbl>
              <a:tblPr firstRow="1" bandRow="1">
                <a:tableStyleId>{5C22544A-7EE6-4342-B048-85BDC9FD1C3A}</a:tableStyleId>
              </a:tblPr>
              <a:tblGrid>
                <a:gridCol w="1531327"/>
                <a:gridCol w="3626827"/>
                <a:gridCol w="3223846"/>
              </a:tblGrid>
              <a:tr h="351630">
                <a:tc>
                  <a:txBody>
                    <a:bodyPr/>
                    <a:lstStyle/>
                    <a:p>
                      <a:pPr algn="ctr"/>
                      <a:r>
                        <a:rPr lang="en-US" sz="1800" b="1" dirty="0" smtClean="0"/>
                        <a:t>Basis</a:t>
                      </a:r>
                      <a:endParaRPr lang="en-US" sz="1800" b="1" dirty="0"/>
                    </a:p>
                  </a:txBody>
                  <a:tcPr/>
                </a:tc>
                <a:tc>
                  <a:txBody>
                    <a:bodyPr/>
                    <a:lstStyle/>
                    <a:p>
                      <a:pPr algn="ctr"/>
                      <a:r>
                        <a:rPr lang="en-US" sz="1800" b="1" dirty="0" smtClean="0"/>
                        <a:t>Company</a:t>
                      </a:r>
                      <a:endParaRPr lang="en-US" sz="1800" b="1" dirty="0"/>
                    </a:p>
                  </a:txBody>
                  <a:tcPr/>
                </a:tc>
                <a:tc>
                  <a:txBody>
                    <a:bodyPr/>
                    <a:lstStyle/>
                    <a:p>
                      <a:pPr algn="ctr"/>
                      <a:r>
                        <a:rPr lang="en-US" sz="1800" b="1" dirty="0" smtClean="0"/>
                        <a:t>Partnership</a:t>
                      </a:r>
                      <a:endParaRPr lang="en-US" sz="1800" b="1" dirty="0"/>
                    </a:p>
                  </a:txBody>
                  <a:tcPr/>
                </a:tc>
              </a:tr>
              <a:tr h="1065879">
                <a:tc>
                  <a:txBody>
                    <a:bodyPr/>
                    <a:lstStyle/>
                    <a:p>
                      <a:pPr algn="ctr"/>
                      <a:r>
                        <a:rPr lang="en-US" sz="1800" b="1" i="0" kern="1200" dirty="0" smtClean="0">
                          <a:solidFill>
                            <a:schemeClr val="dk1"/>
                          </a:solidFill>
                          <a:latin typeface="+mn-lt"/>
                          <a:ea typeface="+mn-ea"/>
                          <a:cs typeface="+mn-cs"/>
                        </a:rPr>
                        <a:t>Regulation Authority</a:t>
                      </a:r>
                      <a:endParaRPr lang="en-US" sz="1800" b="1" dirty="0"/>
                    </a:p>
                  </a:txBody>
                  <a:tcPr/>
                </a:tc>
                <a:tc>
                  <a:txBody>
                    <a:bodyPr/>
                    <a:lstStyle/>
                    <a:p>
                      <a:pPr algn="ctr" fontAlgn="ctr" latinLnBrk="0"/>
                      <a:r>
                        <a:rPr lang="en-US" sz="1800" b="0" dirty="0">
                          <a:solidFill>
                            <a:srgbClr val="32373C"/>
                          </a:solidFill>
                        </a:rPr>
                        <a:t>The members of the company are called as shareholders of a company.</a:t>
                      </a:r>
                    </a:p>
                  </a:txBody>
                  <a:tcPr marL="142875" marR="142875" marT="142875" marB="142875" anchor="ctr"/>
                </a:tc>
                <a:tc>
                  <a:txBody>
                    <a:bodyPr/>
                    <a:lstStyle/>
                    <a:p>
                      <a:pPr algn="ctr" fontAlgn="ctr" latinLnBrk="0"/>
                      <a:r>
                        <a:rPr lang="en-US" dirty="0">
                          <a:solidFill>
                            <a:srgbClr val="32373C"/>
                          </a:solidFill>
                        </a:rPr>
                        <a:t>It is regulated by the Registrar of Firms which comes under State Government.</a:t>
                      </a:r>
                    </a:p>
                  </a:txBody>
                  <a:tcPr marL="142875" marR="142875" marT="142875" marB="142875" anchor="ctr"/>
                </a:tc>
              </a:tr>
              <a:tr h="1065879">
                <a:tc>
                  <a:txBody>
                    <a:bodyPr/>
                    <a:lstStyle/>
                    <a:p>
                      <a:pPr algn="ctr"/>
                      <a:r>
                        <a:rPr lang="en-US" sz="1800" b="1" i="0" kern="1200" dirty="0" smtClean="0">
                          <a:solidFill>
                            <a:schemeClr val="dk1"/>
                          </a:solidFill>
                          <a:latin typeface="+mn-lt"/>
                          <a:ea typeface="+mn-ea"/>
                          <a:cs typeface="+mn-cs"/>
                        </a:rPr>
                        <a:t>Registration procedure</a:t>
                      </a:r>
                      <a:endParaRPr lang="en-US" sz="1800" b="1" dirty="0"/>
                    </a:p>
                  </a:txBody>
                  <a:tcPr/>
                </a:tc>
                <a:tc>
                  <a:txBody>
                    <a:bodyPr/>
                    <a:lstStyle/>
                    <a:p>
                      <a:pPr algn="ctr" fontAlgn="ctr" latinLnBrk="0"/>
                      <a:r>
                        <a:rPr lang="en-US" dirty="0">
                          <a:solidFill>
                            <a:srgbClr val="32373C"/>
                          </a:solidFill>
                        </a:rPr>
                        <a:t>The registration of Company with Registrar of Companies is Mandatory.</a:t>
                      </a:r>
                    </a:p>
                  </a:txBody>
                  <a:tcPr marL="142875" marR="142875" marT="142875" marB="142875" anchor="ctr"/>
                </a:tc>
                <a:tc>
                  <a:txBody>
                    <a:bodyPr/>
                    <a:lstStyle/>
                    <a:p>
                      <a:pPr algn="ctr" fontAlgn="ctr" latinLnBrk="0"/>
                      <a:r>
                        <a:rPr lang="en-US" dirty="0">
                          <a:solidFill>
                            <a:srgbClr val="32373C"/>
                          </a:solidFill>
                        </a:rPr>
                        <a:t>The registration of a Partnership firm is Not Mandatory.</a:t>
                      </a:r>
                    </a:p>
                  </a:txBody>
                  <a:tcPr marL="142875" marR="142875" marT="142875" marB="142875" anchor="ctr"/>
                </a:tc>
              </a:tr>
              <a:tr h="1429793">
                <a:tc>
                  <a:txBody>
                    <a:bodyPr/>
                    <a:lstStyle/>
                    <a:p>
                      <a:pPr algn="ctr"/>
                      <a:r>
                        <a:rPr lang="en-US" sz="1800" b="1" i="0" kern="1200" dirty="0" smtClean="0">
                          <a:solidFill>
                            <a:schemeClr val="dk1"/>
                          </a:solidFill>
                          <a:latin typeface="+mn-lt"/>
                          <a:ea typeface="+mn-ea"/>
                          <a:cs typeface="+mn-cs"/>
                        </a:rPr>
                        <a:t>Documents Required</a:t>
                      </a:r>
                      <a:endParaRPr lang="en-US" sz="1800" b="1" dirty="0"/>
                    </a:p>
                  </a:txBody>
                  <a:tcPr/>
                </a:tc>
                <a:tc>
                  <a:txBody>
                    <a:bodyPr/>
                    <a:lstStyle/>
                    <a:p>
                      <a:pPr algn="ctr" fontAlgn="ctr" latinLnBrk="0"/>
                      <a:r>
                        <a:rPr lang="en-US" dirty="0">
                          <a:solidFill>
                            <a:srgbClr val="32373C"/>
                          </a:solidFill>
                        </a:rPr>
                        <a:t>Memorandum of Association(</a:t>
                      </a:r>
                      <a:r>
                        <a:rPr lang="en-US" dirty="0" err="1">
                          <a:solidFill>
                            <a:srgbClr val="32373C"/>
                          </a:solidFill>
                        </a:rPr>
                        <a:t>MoA</a:t>
                      </a:r>
                      <a:r>
                        <a:rPr lang="en-US" dirty="0">
                          <a:solidFill>
                            <a:srgbClr val="32373C"/>
                          </a:solidFill>
                        </a:rPr>
                        <a:t>) and Articles of Association(</a:t>
                      </a:r>
                      <a:r>
                        <a:rPr lang="en-US" dirty="0" err="1">
                          <a:solidFill>
                            <a:srgbClr val="32373C"/>
                          </a:solidFill>
                        </a:rPr>
                        <a:t>AoA</a:t>
                      </a:r>
                      <a:r>
                        <a:rPr lang="en-US" dirty="0">
                          <a:solidFill>
                            <a:srgbClr val="32373C"/>
                          </a:solidFill>
                        </a:rPr>
                        <a:t>) are the main documents to the incorporation of the company.</a:t>
                      </a:r>
                    </a:p>
                  </a:txBody>
                  <a:tcPr marL="142875" marR="142875" marT="142875" marB="142875" anchor="ctr"/>
                </a:tc>
                <a:tc>
                  <a:txBody>
                    <a:bodyPr/>
                    <a:lstStyle/>
                    <a:p>
                      <a:pPr algn="ctr" fontAlgn="ctr" latinLnBrk="0"/>
                      <a:r>
                        <a:rPr lang="en-US" dirty="0">
                          <a:solidFill>
                            <a:srgbClr val="32373C"/>
                          </a:solidFill>
                        </a:rPr>
                        <a:t>Partnership Deed(Agreement Document) is the mandatory document for creation of a Partnership Firm.</a:t>
                      </a:r>
                    </a:p>
                  </a:txBody>
                  <a:tcPr marL="142875" marR="142875" marT="142875" marB="142875" anchor="ctr"/>
                </a:tc>
              </a:tr>
              <a:tr h="1065879">
                <a:tc>
                  <a:txBody>
                    <a:bodyPr/>
                    <a:lstStyle/>
                    <a:p>
                      <a:pPr algn="ctr"/>
                      <a:r>
                        <a:rPr lang="en-US" sz="1800" b="1" i="0" kern="1200" dirty="0" smtClean="0">
                          <a:solidFill>
                            <a:schemeClr val="dk1"/>
                          </a:solidFill>
                          <a:latin typeface="+mn-lt"/>
                          <a:ea typeface="+mn-ea"/>
                          <a:cs typeface="+mn-cs"/>
                        </a:rPr>
                        <a:t>Liability of Members</a:t>
                      </a:r>
                      <a:endParaRPr lang="en-US" sz="1800" b="1" dirty="0"/>
                    </a:p>
                  </a:txBody>
                  <a:tcPr/>
                </a:tc>
                <a:tc>
                  <a:txBody>
                    <a:bodyPr/>
                    <a:lstStyle/>
                    <a:p>
                      <a:pPr algn="ctr" fontAlgn="ctr" latinLnBrk="0"/>
                      <a:r>
                        <a:rPr lang="en-US" dirty="0">
                          <a:solidFill>
                            <a:srgbClr val="32373C"/>
                          </a:solidFill>
                        </a:rPr>
                        <a:t>The Shareholders and promoters have Limited liability to Capital of the company.</a:t>
                      </a:r>
                    </a:p>
                  </a:txBody>
                  <a:tcPr marL="142875" marR="142875" marT="142875" marB="142875" anchor="ctr"/>
                </a:tc>
                <a:tc>
                  <a:txBody>
                    <a:bodyPr/>
                    <a:lstStyle/>
                    <a:p>
                      <a:pPr algn="ctr" fontAlgn="ctr" latinLnBrk="0"/>
                      <a:r>
                        <a:rPr lang="en-US" dirty="0">
                          <a:solidFill>
                            <a:srgbClr val="32373C"/>
                          </a:solidFill>
                        </a:rPr>
                        <a:t>The partners have Unlimited Liability in all the matters relating to Partnership Firm.</a:t>
                      </a:r>
                    </a:p>
                  </a:txBody>
                  <a:tcPr marL="142875" marR="142875" marT="142875" marB="142875" anchor="ctr"/>
                </a:tc>
              </a:tr>
              <a:tr h="1193138">
                <a:tc>
                  <a:txBody>
                    <a:bodyPr/>
                    <a:lstStyle/>
                    <a:p>
                      <a:pPr algn="ctr"/>
                      <a:r>
                        <a:rPr lang="en-US" sz="1800" b="1" i="0" kern="1200" dirty="0" smtClean="0">
                          <a:solidFill>
                            <a:schemeClr val="dk1"/>
                          </a:solidFill>
                          <a:latin typeface="+mn-lt"/>
                          <a:ea typeface="+mn-ea"/>
                          <a:cs typeface="+mn-cs"/>
                        </a:rPr>
                        <a:t>Common Seal</a:t>
                      </a:r>
                      <a:endParaRPr lang="en-US" sz="1800" b="1" dirty="0"/>
                    </a:p>
                  </a:txBody>
                  <a:tcPr/>
                </a:tc>
                <a:tc>
                  <a:txBody>
                    <a:bodyPr/>
                    <a:lstStyle/>
                    <a:p>
                      <a:pPr algn="ctr" fontAlgn="ctr" latinLnBrk="0"/>
                      <a:r>
                        <a:rPr lang="en-US" dirty="0">
                          <a:solidFill>
                            <a:srgbClr val="32373C"/>
                          </a:solidFill>
                        </a:rPr>
                        <a:t>A Common Seal in the form of a stamp is required for the company for legal and functional purposes.</a:t>
                      </a:r>
                    </a:p>
                  </a:txBody>
                  <a:tcPr marL="142875" marR="142875" marT="142875" marB="142875" anchor="ctr"/>
                </a:tc>
                <a:tc>
                  <a:txBody>
                    <a:bodyPr/>
                    <a:lstStyle/>
                    <a:p>
                      <a:pPr algn="ctr" fontAlgn="ctr" latinLnBrk="0"/>
                      <a:r>
                        <a:rPr lang="en-US" dirty="0">
                          <a:solidFill>
                            <a:srgbClr val="32373C"/>
                          </a:solidFill>
                        </a:rPr>
                        <a:t>A Common Seal is not required for Partnership Firm.</a:t>
                      </a:r>
                    </a:p>
                  </a:txBody>
                  <a:tcPr marL="142875" marR="142875" marT="142875" marB="142875" anchor="ctr"/>
                </a:tc>
              </a:tr>
            </a:tbl>
          </a:graphicData>
        </a:graphic>
      </p:graphicFrame>
    </p:spTree>
    <p:extLst>
      <p:ext uri="{BB962C8B-B14F-4D97-AF65-F5344CB8AC3E}">
        <p14:creationId xmlns:p14="http://schemas.microsoft.com/office/powerpoint/2010/main" xmlns="" val="2965582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05974B-E87F-AA49-A40C-0D4C27F62E7C}"/>
              </a:ext>
            </a:extLst>
          </p:cNvPr>
          <p:cNvSpPr>
            <a:spLocks noGrp="1"/>
          </p:cNvSpPr>
          <p:nvPr>
            <p:ph type="title"/>
          </p:nvPr>
        </p:nvSpPr>
        <p:spPr>
          <a:xfrm>
            <a:off x="-195943" y="-2487612"/>
            <a:ext cx="8229600" cy="1143000"/>
          </a:xfrm>
        </p:spPr>
        <p:txBody>
          <a:bodyPr/>
          <a:lstStyle/>
          <a:p>
            <a:endParaRPr lang="en-US"/>
          </a:p>
        </p:txBody>
      </p:sp>
      <p:sp>
        <p:nvSpPr>
          <p:cNvPr id="6" name="Slide Number Placeholder 5">
            <a:extLst>
              <a:ext uri="{FF2B5EF4-FFF2-40B4-BE49-F238E27FC236}">
                <a16:creationId xmlns:a16="http://schemas.microsoft.com/office/drawing/2014/main" xmlns="" id="{ABFE1535-1C7E-9A49-9398-7DFA6891CF39}"/>
              </a:ext>
            </a:extLst>
          </p:cNvPr>
          <p:cNvSpPr>
            <a:spLocks noGrp="1"/>
          </p:cNvSpPr>
          <p:nvPr>
            <p:ph type="sldNum" sz="quarter" idx="12"/>
          </p:nvPr>
        </p:nvSpPr>
        <p:spPr/>
        <p:txBody>
          <a:bodyPr/>
          <a:lstStyle/>
          <a:p>
            <a:pPr>
              <a:defRPr/>
            </a:pPr>
            <a:fld id="{FE88FBAD-9DA8-472F-839A-428AD1F4DEE1}" type="slidenum">
              <a:rPr lang="en-US" smtClean="0"/>
              <a:pPr>
                <a:defRPr/>
              </a:pPr>
              <a:t>9</a:t>
            </a:fld>
            <a:endParaRPr lang="en-US"/>
          </a:p>
        </p:txBody>
      </p:sp>
      <p:sp>
        <p:nvSpPr>
          <p:cNvPr id="8" name="Title 1">
            <a:extLst>
              <a:ext uri="{FF2B5EF4-FFF2-40B4-BE49-F238E27FC236}">
                <a16:creationId xmlns:a16="http://schemas.microsoft.com/office/drawing/2014/main" xmlns="" id="{28CFEC4A-1F7E-C64F-93EF-1F89EAB38519}"/>
              </a:ext>
            </a:extLst>
          </p:cNvPr>
          <p:cNvSpPr txBox="1">
            <a:spLocks noGrp="1"/>
          </p:cNvSpPr>
          <p:nvPr>
            <p:ph idx="1"/>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5000">
                <a:solidFill>
                  <a:srgbClr val="FF0000"/>
                </a:solidFill>
              </a:rPr>
              <a:t>Thank You</a:t>
            </a:r>
            <a:endParaRPr lang="en-US" sz="5000" dirty="0">
              <a:solidFill>
                <a:srgbClr val="FF0000"/>
              </a:solidFill>
            </a:endParaRPr>
          </a:p>
        </p:txBody>
      </p:sp>
    </p:spTree>
    <p:extLst>
      <p:ext uri="{BB962C8B-B14F-4D97-AF65-F5344CB8AC3E}">
        <p14:creationId xmlns:p14="http://schemas.microsoft.com/office/powerpoint/2010/main" xmlns="" val="21279437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5105</TotalTime>
  <Words>1100</Words>
  <Application>Microsoft Office PowerPoint</Application>
  <PresentationFormat>On-screen Show (4:3)</PresentationFormat>
  <Paragraphs>76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WELCOME  Class: B.Com – Part-2  Subject: Business Regulatory Framework TOPIC:  Characteristics of Company and Difference Between Partnership And Company  </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375</cp:revision>
  <dcterms:created xsi:type="dcterms:W3CDTF">2011-08-23T10:02:56Z</dcterms:created>
  <dcterms:modified xsi:type="dcterms:W3CDTF">2020-07-09T07:54:15Z</dcterms:modified>
</cp:coreProperties>
</file>